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3" r:id="rId4"/>
    <p:sldId id="267" r:id="rId5"/>
    <p:sldId id="276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68" r:id="rId20"/>
    <p:sldId id="257" r:id="rId21"/>
    <p:sldId id="258" r:id="rId22"/>
    <p:sldId id="259" r:id="rId23"/>
    <p:sldId id="266" r:id="rId24"/>
    <p:sldId id="261" r:id="rId25"/>
    <p:sldId id="260" r:id="rId26"/>
    <p:sldId id="270" r:id="rId27"/>
    <p:sldId id="262" r:id="rId28"/>
    <p:sldId id="269" r:id="rId29"/>
    <p:sldId id="272" r:id="rId30"/>
    <p:sldId id="271" r:id="rId31"/>
    <p:sldId id="264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669-D17E-49EC-9BC5-23BE413E781C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3C2E-71FE-4EE8-B1B9-BCC34E547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669-D17E-49EC-9BC5-23BE413E781C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3C2E-71FE-4EE8-B1B9-BCC34E547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669-D17E-49EC-9BC5-23BE413E781C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3C2E-71FE-4EE8-B1B9-BCC34E547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669-D17E-49EC-9BC5-23BE413E781C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3C2E-71FE-4EE8-B1B9-BCC34E547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669-D17E-49EC-9BC5-23BE413E781C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3C2E-71FE-4EE8-B1B9-BCC34E547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669-D17E-49EC-9BC5-23BE413E781C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3C2E-71FE-4EE8-B1B9-BCC34E547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669-D17E-49EC-9BC5-23BE413E781C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3C2E-71FE-4EE8-B1B9-BCC34E547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669-D17E-49EC-9BC5-23BE413E781C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3C2E-71FE-4EE8-B1B9-BCC34E547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669-D17E-49EC-9BC5-23BE413E781C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3C2E-71FE-4EE8-B1B9-BCC34E547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669-D17E-49EC-9BC5-23BE413E781C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3C2E-71FE-4EE8-B1B9-BCC34E547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A669-D17E-49EC-9BC5-23BE413E781C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3C2E-71FE-4EE8-B1B9-BCC34E547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1A669-D17E-49EC-9BC5-23BE413E781C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33C2E-71FE-4EE8-B1B9-BCC34E547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T</a:t>
            </a:r>
            <a:r>
              <a:rPr lang="en-US" dirty="0" err="1" smtClean="0"/>
              <a:t>ic</a:t>
            </a:r>
            <a:r>
              <a:rPr lang="en-US" b="1" dirty="0" err="1" smtClean="0"/>
              <a:t>A</a:t>
            </a:r>
            <a:r>
              <a:rPr lang="en-US" dirty="0" err="1" smtClean="0"/>
              <a:t>grelor</a:t>
            </a:r>
            <a:r>
              <a:rPr lang="en-US" dirty="0" smtClean="0"/>
              <a:t> versus </a:t>
            </a:r>
            <a:r>
              <a:rPr lang="en-US" dirty="0" err="1" smtClean="0"/>
              <a:t>c</a:t>
            </a:r>
            <a:r>
              <a:rPr lang="en-US" b="1" dirty="0" err="1" smtClean="0"/>
              <a:t>LO</a:t>
            </a:r>
            <a:r>
              <a:rPr lang="en-US" dirty="0" err="1" smtClean="0"/>
              <a:t>pidogrel</a:t>
            </a:r>
            <a:r>
              <a:rPr lang="en-US" dirty="0" smtClean="0"/>
              <a:t> in </a:t>
            </a:r>
            <a:r>
              <a:rPr lang="en-US" b="1" dirty="0" smtClean="0"/>
              <a:t>S</a:t>
            </a:r>
            <a:r>
              <a:rPr lang="en-US" dirty="0" smtClean="0"/>
              <a:t>tabilized patients with</a:t>
            </a:r>
            <a:r>
              <a:rPr lang="en-US" b="1" dirty="0" smtClean="0"/>
              <a:t> A</a:t>
            </a:r>
            <a:r>
              <a:rPr lang="en-US" dirty="0" smtClean="0"/>
              <a:t>cute </a:t>
            </a:r>
            <a:r>
              <a:rPr lang="en-US" b="1" dirty="0" smtClean="0"/>
              <a:t>M</a:t>
            </a:r>
            <a:r>
              <a:rPr lang="en-US" dirty="0" smtClean="0"/>
              <a:t>yocardial </a:t>
            </a:r>
            <a:r>
              <a:rPr lang="en-US" b="1" dirty="0" smtClean="0"/>
              <a:t>I</a:t>
            </a:r>
            <a:r>
              <a:rPr lang="en-US" dirty="0" smtClean="0"/>
              <a:t>nfarction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300" b="1" dirty="0" smtClean="0"/>
              <a:t>TALOS AMI trial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Dr </a:t>
            </a:r>
            <a:r>
              <a:rPr lang="en-US" sz="3600" b="1" dirty="0" err="1" smtClean="0"/>
              <a:t>Vivek</a:t>
            </a:r>
            <a:r>
              <a:rPr lang="en-US" sz="3600" b="1" dirty="0" smtClean="0"/>
              <a:t> C </a:t>
            </a:r>
            <a:r>
              <a:rPr lang="en-US" sz="3600" b="1" dirty="0" err="1" smtClean="0"/>
              <a:t>Warrier</a:t>
            </a:r>
            <a:endParaRPr lang="en-US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TICAGRELOR WITH OR WITHOUT ASPIRIN IN ACUTECORONARY SYNDROME AFTER PCI – TICO (ACC -2020)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goal of the trial was to evaluate </a:t>
            </a:r>
            <a:r>
              <a:rPr lang="en-US" sz="2400" dirty="0" err="1" smtClean="0"/>
              <a:t>ticagrelor</a:t>
            </a:r>
            <a:r>
              <a:rPr lang="en-US" sz="2400" dirty="0" smtClean="0"/>
              <a:t> </a:t>
            </a:r>
            <a:r>
              <a:rPr lang="en-US" sz="2400" dirty="0" err="1" smtClean="0"/>
              <a:t>monotherapy</a:t>
            </a:r>
            <a:r>
              <a:rPr lang="en-US" sz="2400" dirty="0" smtClean="0"/>
              <a:t> after 3 months of dual </a:t>
            </a:r>
            <a:r>
              <a:rPr lang="en-US" sz="2400" dirty="0" err="1" smtClean="0"/>
              <a:t>antiplatelet</a:t>
            </a:r>
            <a:r>
              <a:rPr lang="en-US" sz="2400" dirty="0" smtClean="0"/>
              <a:t> therapy (DAPT) compared with 12 months of DAPT after </a:t>
            </a:r>
            <a:r>
              <a:rPr lang="en-US" sz="2400" dirty="0" err="1" smtClean="0"/>
              <a:t>percutaneous</a:t>
            </a:r>
            <a:r>
              <a:rPr lang="en-US" sz="2400" dirty="0" smtClean="0"/>
              <a:t> coronary intervention (PCI) for acute coronary syndrome (ACS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 smtClean="0"/>
              <a:t>Among ACS patients who underwent PCI with an ultrathin biodegradable-polymer </a:t>
            </a:r>
            <a:r>
              <a:rPr lang="en-US" sz="2400" dirty="0" err="1" smtClean="0"/>
              <a:t>sirolimus</a:t>
            </a:r>
            <a:r>
              <a:rPr lang="en-US" sz="2400" dirty="0" smtClean="0"/>
              <a:t>-eluting stent, </a:t>
            </a:r>
            <a:r>
              <a:rPr lang="en-US" sz="2400" dirty="0" err="1" smtClean="0"/>
              <a:t>ticagrelor</a:t>
            </a:r>
            <a:r>
              <a:rPr lang="en-US" sz="2400" dirty="0" smtClean="0"/>
              <a:t> </a:t>
            </a:r>
            <a:r>
              <a:rPr lang="en-US" sz="2400" dirty="0" err="1" smtClean="0"/>
              <a:t>monotherapy</a:t>
            </a:r>
            <a:r>
              <a:rPr lang="en-US" sz="2400" dirty="0" smtClean="0"/>
              <a:t> after 3 months of DAPT was superior to standard therapy of DAPT for 12 months. </a:t>
            </a:r>
            <a:r>
              <a:rPr lang="en-US" sz="2400" dirty="0" err="1" smtClean="0"/>
              <a:t>Ticagrelor</a:t>
            </a:r>
            <a:r>
              <a:rPr lang="en-US" sz="2400" dirty="0" smtClean="0"/>
              <a:t> </a:t>
            </a:r>
            <a:r>
              <a:rPr lang="en-US" sz="2400" dirty="0" err="1" smtClean="0"/>
              <a:t>monotherapy</a:t>
            </a:r>
            <a:r>
              <a:rPr lang="en-US" sz="2400" dirty="0" smtClean="0"/>
              <a:t> was effective at preventing net composite ischemic and bleeding events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TICAGRELOR WITH ASPIRIN OR ALONE IN HIGH-RISK PATIENTS AFTER CORONARY INTERVENTION - TWILIGHT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 goal of the trial was to compare the safety and efficacy of a short-duration dual </a:t>
            </a:r>
            <a:r>
              <a:rPr lang="en-US" sz="2400" dirty="0" err="1" smtClean="0"/>
              <a:t>antiplatelet</a:t>
            </a:r>
            <a:r>
              <a:rPr lang="en-US" sz="2400" dirty="0" smtClean="0"/>
              <a:t> therapy (DAPT) (3 months) followed by </a:t>
            </a:r>
            <a:r>
              <a:rPr lang="en-US" sz="2400" dirty="0" err="1" smtClean="0"/>
              <a:t>ticagrelor</a:t>
            </a:r>
            <a:r>
              <a:rPr lang="en-US" sz="2400" dirty="0" smtClean="0"/>
              <a:t> </a:t>
            </a:r>
            <a:r>
              <a:rPr lang="en-US" sz="2400" dirty="0" err="1" smtClean="0"/>
              <a:t>monotherapy</a:t>
            </a:r>
            <a:r>
              <a:rPr lang="en-US" sz="2400" dirty="0" smtClean="0"/>
              <a:t> compared with longer duration DAPT (12 months) among patients undergoing </a:t>
            </a:r>
            <a:r>
              <a:rPr lang="en-US" sz="2400" dirty="0" err="1" smtClean="0"/>
              <a:t>percutaneous</a:t>
            </a:r>
            <a:r>
              <a:rPr lang="en-US" sz="2400" dirty="0" smtClean="0"/>
              <a:t> coronary intervention (PCI) with a drug-eluting stent (DES) and with ≥1 high risk feature of ischemia or </a:t>
            </a:r>
            <a:r>
              <a:rPr lang="en-US" sz="2400" dirty="0" smtClean="0"/>
              <a:t>bleeding</a:t>
            </a:r>
          </a:p>
          <a:p>
            <a:endParaRPr lang="en-US" sz="2400" dirty="0" smtClean="0"/>
          </a:p>
          <a:p>
            <a:r>
              <a:rPr lang="en-US" sz="2400" dirty="0" smtClean="0"/>
              <a:t>The TWILIGHT trial showed that short-duration DAPT (3 months) followed by </a:t>
            </a:r>
            <a:r>
              <a:rPr lang="en-US" sz="2400" dirty="0" err="1" smtClean="0"/>
              <a:t>ticagrelor</a:t>
            </a:r>
            <a:r>
              <a:rPr lang="en-US" sz="2400" dirty="0" smtClean="0"/>
              <a:t> </a:t>
            </a:r>
            <a:r>
              <a:rPr lang="en-US" sz="2400" dirty="0" err="1" smtClean="0"/>
              <a:t>monotherapy</a:t>
            </a:r>
            <a:r>
              <a:rPr lang="en-US" sz="2400" dirty="0" smtClean="0"/>
              <a:t> for 12 months results </a:t>
            </a:r>
            <a:r>
              <a:rPr lang="en-US" sz="2400" b="1" dirty="0" smtClean="0"/>
              <a:t>in less bleeding </a:t>
            </a:r>
            <a:r>
              <a:rPr lang="en-US" sz="2400" dirty="0" smtClean="0"/>
              <a:t>compared with longer-duration DAPT (additional 12 months) </a:t>
            </a:r>
            <a:r>
              <a:rPr lang="en-US" sz="2400" dirty="0" smtClean="0"/>
              <a:t>; </a:t>
            </a:r>
            <a:r>
              <a:rPr lang="en-US" sz="2400" dirty="0" smtClean="0"/>
              <a:t>ischemic rates met criteria for </a:t>
            </a:r>
            <a:r>
              <a:rPr lang="en-US" sz="2400" dirty="0" err="1" smtClean="0"/>
              <a:t>noninferiority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SHORT AND OPTIMAL DURATION OF DUAL ANTIPLATELET THERAPY AFTER EVEROLIMUS-ELUTING COBALT-CHROMIUM STENT-2 - STOPDAPT2</a:t>
            </a:r>
            <a:br>
              <a:rPr lang="en-US" sz="3200" b="1" dirty="0" smtClean="0"/>
            </a:br>
            <a:r>
              <a:rPr lang="en-US" sz="3200" b="1" dirty="0" smtClean="0"/>
              <a:t>JAMA 2019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Goal </a:t>
            </a:r>
            <a:r>
              <a:rPr lang="en-US" sz="2400" dirty="0" smtClean="0"/>
              <a:t>of the trial was to evaluate 1-month dual </a:t>
            </a:r>
            <a:r>
              <a:rPr lang="en-US" sz="2400" dirty="0" err="1" smtClean="0"/>
              <a:t>antiplatelet</a:t>
            </a:r>
            <a:r>
              <a:rPr lang="en-US" sz="2400" dirty="0" smtClean="0"/>
              <a:t> therapy (DAPT) compared with 12-month DAPT among patients undergoing </a:t>
            </a:r>
            <a:r>
              <a:rPr lang="en-US" sz="2400" dirty="0" err="1" smtClean="0"/>
              <a:t>percutaneous</a:t>
            </a:r>
            <a:r>
              <a:rPr lang="en-US" sz="2400" dirty="0" smtClean="0"/>
              <a:t> coronary intervention (PCI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 smtClean="0"/>
              <a:t>Patients undergoing PCI were randomized to 1 month of DAPT followed by </a:t>
            </a:r>
            <a:r>
              <a:rPr lang="en-US" sz="2400" dirty="0" err="1" smtClean="0"/>
              <a:t>clopidogrel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monotherapy</a:t>
            </a:r>
            <a:r>
              <a:rPr lang="en-US" sz="2400" dirty="0" smtClean="0"/>
              <a:t> </a:t>
            </a:r>
            <a:r>
              <a:rPr lang="en-US" sz="2400" dirty="0" smtClean="0"/>
              <a:t>for 5 years </a:t>
            </a:r>
            <a:r>
              <a:rPr lang="en-US" sz="2400" dirty="0" smtClean="0"/>
              <a:t> versus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12 </a:t>
            </a:r>
            <a:r>
              <a:rPr lang="en-US" sz="2400" dirty="0" smtClean="0"/>
              <a:t>months of DAPT followed by aspirin </a:t>
            </a:r>
            <a:r>
              <a:rPr lang="en-US" sz="2400" dirty="0" err="1" smtClean="0"/>
              <a:t>monotherapy</a:t>
            </a:r>
            <a:r>
              <a:rPr lang="en-US" sz="2400" dirty="0" smtClean="0"/>
              <a:t> for 5 years 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Among patients undergoing PCI for stable and unstable cardiovascular disease, 1-month DAPT followed by </a:t>
            </a:r>
            <a:r>
              <a:rPr lang="en-US" sz="2400" dirty="0" err="1" smtClean="0"/>
              <a:t>clopidogrel</a:t>
            </a:r>
            <a:r>
              <a:rPr lang="en-US" sz="2400" dirty="0" smtClean="0"/>
              <a:t> </a:t>
            </a:r>
            <a:r>
              <a:rPr lang="en-US" sz="2400" dirty="0" err="1" smtClean="0"/>
              <a:t>monotherapy</a:t>
            </a:r>
            <a:r>
              <a:rPr lang="en-US" sz="2400" dirty="0" smtClean="0"/>
              <a:t> was superior to 12-month DAPT followed by aspirin </a:t>
            </a:r>
            <a:r>
              <a:rPr lang="en-US" sz="2400" dirty="0" err="1" smtClean="0"/>
              <a:t>monotherapy</a:t>
            </a:r>
            <a:r>
              <a:rPr lang="en-US" sz="2400" dirty="0" smtClean="0"/>
              <a:t> at preventing net adverse clinical events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One-month </a:t>
            </a:r>
            <a:r>
              <a:rPr lang="en-US" sz="2400" dirty="0" smtClean="0"/>
              <a:t>DAPT was </a:t>
            </a:r>
            <a:r>
              <a:rPr lang="en-US" sz="2400" dirty="0" err="1" smtClean="0"/>
              <a:t>noninferior</a:t>
            </a:r>
            <a:r>
              <a:rPr lang="en-US" sz="2400" dirty="0" smtClean="0"/>
              <a:t> to 12-month DAPT at preventing major adverse ischemic events </a:t>
            </a:r>
            <a:r>
              <a:rPr lang="en-US" sz="2400" dirty="0" smtClean="0"/>
              <a:t> &amp;  superior </a:t>
            </a:r>
            <a:r>
              <a:rPr lang="en-US" sz="2400" dirty="0" smtClean="0"/>
              <a:t>to 12-months DAPT at preventing TIMI major/minor bleeding. 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TESTING RESPONSIVENESS TO PLATELET INHIBITION ON CHRONIC ANTIPLATELET TREATMENT FOR ACUTE CORONARY SYNDROMES - TROPICAL-ACS</a:t>
            </a:r>
            <a:br>
              <a:rPr lang="en-US" sz="3200" b="1" dirty="0" smtClean="0"/>
            </a:br>
            <a:r>
              <a:rPr lang="en-US" sz="3200" b="1" dirty="0" smtClean="0"/>
              <a:t>(EUR HEART JOURNAL 2019)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patients </a:t>
            </a:r>
            <a:r>
              <a:rPr lang="en-US" sz="2400" dirty="0" smtClean="0"/>
              <a:t>with acute coronary syndrome who underwent </a:t>
            </a:r>
            <a:r>
              <a:rPr lang="en-US" sz="2400" dirty="0" err="1" smtClean="0"/>
              <a:t>percutaneous</a:t>
            </a:r>
            <a:r>
              <a:rPr lang="en-US" sz="2400" dirty="0" smtClean="0"/>
              <a:t> coronary intervention (PCI) were randomized to de-escalation of </a:t>
            </a:r>
            <a:r>
              <a:rPr lang="en-US" sz="2400" dirty="0" err="1" smtClean="0"/>
              <a:t>antiplatelet</a:t>
            </a:r>
            <a:r>
              <a:rPr lang="en-US" sz="2400" dirty="0" smtClean="0"/>
              <a:t> therapy </a:t>
            </a:r>
            <a:r>
              <a:rPr lang="en-US" sz="2400" dirty="0" smtClean="0"/>
              <a:t>vs</a:t>
            </a:r>
            <a:r>
              <a:rPr lang="en-US" sz="2400" dirty="0" smtClean="0"/>
              <a:t>. </a:t>
            </a:r>
            <a:r>
              <a:rPr lang="en-US" sz="2400" dirty="0" err="1" smtClean="0"/>
              <a:t>prasugrel</a:t>
            </a:r>
            <a:r>
              <a:rPr lang="en-US" sz="2400" dirty="0" smtClean="0"/>
              <a:t> for 12 months 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 smtClean="0"/>
              <a:t>the de-escalation group, participants were treated with </a:t>
            </a:r>
            <a:r>
              <a:rPr lang="en-US" sz="2400" dirty="0" err="1" smtClean="0"/>
              <a:t>prasugrel</a:t>
            </a:r>
            <a:r>
              <a:rPr lang="en-US" sz="2400" dirty="0" smtClean="0"/>
              <a:t> for 1 week, then </a:t>
            </a:r>
            <a:r>
              <a:rPr lang="en-US" sz="2400" dirty="0" err="1" smtClean="0"/>
              <a:t>clopidogrel</a:t>
            </a:r>
            <a:r>
              <a:rPr lang="en-US" sz="2400" dirty="0" smtClean="0"/>
              <a:t> for 1 week at which time they underwent platelet function testing. If high platelet reactivity was documented, they were switched back to </a:t>
            </a:r>
            <a:r>
              <a:rPr lang="en-US" sz="2400" dirty="0" err="1" smtClean="0"/>
              <a:t>prasugrel</a:t>
            </a:r>
            <a:r>
              <a:rPr lang="en-US" sz="2400" dirty="0" smtClean="0"/>
              <a:t>. Otherwise, they remained on </a:t>
            </a:r>
            <a:r>
              <a:rPr lang="en-US" sz="2400" dirty="0" err="1" smtClean="0"/>
              <a:t>clopidogrel</a:t>
            </a:r>
            <a:r>
              <a:rPr lang="en-US" sz="2400" dirty="0" smtClean="0"/>
              <a:t> for 1 year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Among patients with acute coronary syndrome (STEMI or NSTEMI), de-escalation of maintenance </a:t>
            </a:r>
            <a:r>
              <a:rPr lang="en-US" sz="2400" dirty="0" err="1" smtClean="0"/>
              <a:t>antiplatelet</a:t>
            </a:r>
            <a:r>
              <a:rPr lang="en-US" sz="2400" dirty="0" smtClean="0"/>
              <a:t> therapy was </a:t>
            </a:r>
            <a:r>
              <a:rPr lang="en-US" sz="2400" dirty="0" err="1" smtClean="0"/>
              <a:t>noninferior</a:t>
            </a:r>
            <a:r>
              <a:rPr lang="en-US" sz="2400" dirty="0" smtClean="0"/>
              <a:t> to 12 months of </a:t>
            </a:r>
            <a:r>
              <a:rPr lang="en-US" sz="2400" dirty="0" err="1" smtClean="0"/>
              <a:t>prasugrel</a:t>
            </a:r>
            <a:r>
              <a:rPr lang="en-US" sz="2400" dirty="0" smtClean="0"/>
              <a:t> </a:t>
            </a:r>
            <a:r>
              <a:rPr lang="en-US" sz="2400" dirty="0" smtClean="0"/>
              <a:t>- </a:t>
            </a:r>
            <a:r>
              <a:rPr lang="en-US" sz="2400" dirty="0" smtClean="0"/>
              <a:t>regarding the primary outcome of cardiovascular death, MI, stroke, or bleeding BARC ≥2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TIMING OF PLATELET INHIBITION AFTER ACUTE CORONARY SYNDROME – TOPIC</a:t>
            </a:r>
            <a:br>
              <a:rPr lang="en-US" sz="3200" b="1" dirty="0" smtClean="0"/>
            </a:br>
            <a:r>
              <a:rPr lang="en-US" sz="3200" b="1" dirty="0" smtClean="0"/>
              <a:t>EUR HEART JOURNAL 2017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goal of the trial was to evaluate long-term treatment with aspirin/</a:t>
            </a:r>
            <a:r>
              <a:rPr lang="en-US" sz="2400" dirty="0" err="1" smtClean="0"/>
              <a:t>clopidogrel</a:t>
            </a:r>
            <a:r>
              <a:rPr lang="en-US" sz="2400" dirty="0" smtClean="0"/>
              <a:t> (switched dual </a:t>
            </a:r>
            <a:r>
              <a:rPr lang="en-US" sz="2400" dirty="0" err="1" smtClean="0"/>
              <a:t>antiplatelet</a:t>
            </a:r>
            <a:r>
              <a:rPr lang="en-US" sz="2400" dirty="0" smtClean="0"/>
              <a:t> therapy [DAPT]) compared with aspirin/newer ADP antagonist (unchanged DAPT) after 1 month of initial treatment with aspirin/newer ADP antagonist for an acute coronary syndrome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 TOPIC trial showed that de-escalation </a:t>
            </a:r>
            <a:r>
              <a:rPr lang="en-US" sz="2400" dirty="0" smtClean="0"/>
              <a:t>was </a:t>
            </a:r>
            <a:r>
              <a:rPr lang="en-US" sz="2400" dirty="0" smtClean="0"/>
              <a:t>superior at preventing net ischemic </a:t>
            </a:r>
            <a:r>
              <a:rPr lang="en-US" sz="2400" dirty="0" smtClean="0"/>
              <a:t>events</a:t>
            </a:r>
            <a:r>
              <a:rPr lang="en-US" sz="2400" dirty="0" smtClean="0"/>
              <a:t> </a:t>
            </a:r>
            <a:r>
              <a:rPr lang="en-US" sz="2400" dirty="0" smtClean="0"/>
              <a:t>&amp; </a:t>
            </a:r>
            <a:r>
              <a:rPr lang="en-US" sz="2400" dirty="0" smtClean="0"/>
              <a:t>was associated with a reduction in bleeding (BARC ≥2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CYP2C19 GENOTYPE-GUIDED ANTIPLATELET THERAPY IN ST-SEGMENT ELEVATION MYOCARDIAL INFARCTION PATIENTS – PATIENT OUTCOME AFTER PRIMARY PCI - POPULAR GENETICS</a:t>
            </a:r>
            <a:br>
              <a:rPr lang="en-US" sz="3200" b="1" dirty="0" smtClean="0"/>
            </a:br>
            <a:r>
              <a:rPr lang="en-US" sz="3200" b="1" dirty="0" smtClean="0"/>
              <a:t>(NEJM 2019)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The goal of the trial was to evaluate a genotype-guided strategy for selection of oral P2Y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 inhibitor compared with standard therapy with </a:t>
            </a:r>
            <a:r>
              <a:rPr lang="en-US" sz="2400" dirty="0" err="1" smtClean="0"/>
              <a:t>ticagrelor</a:t>
            </a:r>
            <a:r>
              <a:rPr lang="en-US" sz="2400" dirty="0" smtClean="0"/>
              <a:t> or </a:t>
            </a:r>
            <a:r>
              <a:rPr lang="en-US" sz="2400" dirty="0" err="1" smtClean="0"/>
              <a:t>prasugrel</a:t>
            </a:r>
            <a:r>
              <a:rPr lang="en-US" sz="2400" dirty="0" smtClean="0"/>
              <a:t> among patients undergoing primary </a:t>
            </a:r>
            <a:r>
              <a:rPr lang="en-US" sz="2400" dirty="0" err="1" smtClean="0"/>
              <a:t>percutaneous</a:t>
            </a:r>
            <a:r>
              <a:rPr lang="en-US" sz="2400" dirty="0" smtClean="0"/>
              <a:t> coronary intervention (PCI) for ST-segment elevation myocardial infarction (STEMI).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Patients undergoing primary PCI for STEMI were randomized to a genotype-guided strategy for selection of oral P2Y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 inhibitor </a:t>
            </a:r>
            <a:r>
              <a:rPr lang="en-US" sz="2400" dirty="0" smtClean="0"/>
              <a:t>versus </a:t>
            </a:r>
            <a:r>
              <a:rPr lang="en-US" sz="2400" dirty="0" smtClean="0"/>
              <a:t>standard therapy with </a:t>
            </a:r>
            <a:r>
              <a:rPr lang="en-US" sz="2400" dirty="0" err="1" smtClean="0"/>
              <a:t>ticagrelor</a:t>
            </a:r>
            <a:r>
              <a:rPr lang="en-US" sz="2400" dirty="0" smtClean="0"/>
              <a:t> or </a:t>
            </a:r>
            <a:r>
              <a:rPr lang="en-US" sz="2400" dirty="0" err="1" smtClean="0"/>
              <a:t>prasugrel</a:t>
            </a:r>
            <a:r>
              <a:rPr lang="en-US" sz="2400" dirty="0" smtClean="0"/>
              <a:t> 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In the genotype-guided group, detection of </a:t>
            </a:r>
            <a:r>
              <a:rPr lang="en-US" sz="2400" i="1" dirty="0" smtClean="0"/>
              <a:t>CYP2C19*2</a:t>
            </a:r>
            <a:r>
              <a:rPr lang="en-US" sz="2400" dirty="0" smtClean="0"/>
              <a:t> or </a:t>
            </a:r>
            <a:r>
              <a:rPr lang="en-US" sz="2400" i="1" dirty="0" smtClean="0"/>
              <a:t>CYP2C19*3</a:t>
            </a:r>
            <a:r>
              <a:rPr lang="en-US" sz="2400" dirty="0" smtClean="0"/>
              <a:t> resulted in the use of </a:t>
            </a:r>
            <a:r>
              <a:rPr lang="en-US" sz="2400" dirty="0" err="1" smtClean="0"/>
              <a:t>ticagrelor</a:t>
            </a:r>
            <a:r>
              <a:rPr lang="en-US" sz="2400" dirty="0" smtClean="0"/>
              <a:t> or </a:t>
            </a:r>
            <a:r>
              <a:rPr lang="en-US" sz="2400" dirty="0" err="1" smtClean="0"/>
              <a:t>prasugrel</a:t>
            </a:r>
            <a:r>
              <a:rPr lang="en-US" sz="2400" dirty="0" smtClean="0"/>
              <a:t>. Otherwise patients received </a:t>
            </a:r>
            <a:r>
              <a:rPr lang="en-US" sz="2400" dirty="0" err="1" smtClean="0"/>
              <a:t>clopidogrel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Among patients with STEMI undergoing primary PCI, a genotype-guided strategy vs. standard of care was associated with </a:t>
            </a:r>
            <a:r>
              <a:rPr lang="en-US" sz="2400" dirty="0" err="1" smtClean="0"/>
              <a:t>noninferiority</a:t>
            </a:r>
            <a:r>
              <a:rPr lang="en-US" sz="2400" dirty="0" smtClean="0"/>
              <a:t> with respect to a net composite outcome. A genotype-guided strategy was associated with superiority with respect to major or minor bleeding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sApp Image 2021-08-12 at 18.50.04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457200"/>
            <a:ext cx="86868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hatsApp Image 2021-08-12 at 18.50.05 (7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46666"/>
            <a:ext cx="8458200" cy="5164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goal of the trial was to assess whether de-escalating dual </a:t>
            </a:r>
            <a:r>
              <a:rPr lang="en-US" sz="2800" dirty="0" err="1"/>
              <a:t>antiplatelet</a:t>
            </a:r>
            <a:r>
              <a:rPr lang="en-US" sz="2800" dirty="0"/>
              <a:t> therapy (DAPT) with </a:t>
            </a:r>
            <a:r>
              <a:rPr lang="en-US" sz="2800" dirty="0" err="1"/>
              <a:t>clopidogrel</a:t>
            </a:r>
            <a:r>
              <a:rPr lang="en-US" sz="2800" dirty="0"/>
              <a:t> rather than </a:t>
            </a:r>
            <a:r>
              <a:rPr lang="en-US" sz="2800" dirty="0" err="1"/>
              <a:t>ticagrelor</a:t>
            </a:r>
            <a:r>
              <a:rPr lang="en-US" sz="2800" dirty="0"/>
              <a:t> 1 month after </a:t>
            </a:r>
            <a:r>
              <a:rPr lang="en-US" sz="2800" dirty="0" err="1"/>
              <a:t>percutaneous</a:t>
            </a:r>
            <a:r>
              <a:rPr lang="en-US" sz="2800" dirty="0"/>
              <a:t> coronary intervention (PCI) for an acute myocardial infarction (AMI) would be a </a:t>
            </a:r>
            <a:r>
              <a:rPr lang="en-US" sz="2800" dirty="0" err="1"/>
              <a:t>noninferior</a:t>
            </a:r>
            <a:r>
              <a:rPr lang="en-US" sz="2800" dirty="0"/>
              <a:t> strategy.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STUDY DESIGN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After </a:t>
            </a:r>
            <a:r>
              <a:rPr lang="en-US" sz="2400" dirty="0"/>
              <a:t>successful PCI for AMI, all patients received aspirin + </a:t>
            </a:r>
            <a:r>
              <a:rPr lang="en-US" sz="2400" dirty="0" err="1"/>
              <a:t>ticagrelor</a:t>
            </a:r>
            <a:r>
              <a:rPr lang="en-US" sz="2400" dirty="0"/>
              <a:t> for 30 ± 7 days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Patients without adverse events were randomized to continuing DAPT in a 1:1 open-label fashion with either aspirin + </a:t>
            </a:r>
            <a:r>
              <a:rPr lang="en-US" sz="2400" dirty="0" err="1"/>
              <a:t>clopidogrel</a:t>
            </a:r>
            <a:r>
              <a:rPr lang="en-US" sz="2400" dirty="0"/>
              <a:t> 75 mg daily (de-escalation, n = 1,349) or aspirin + </a:t>
            </a:r>
            <a:r>
              <a:rPr lang="en-US" sz="2400" dirty="0" err="1"/>
              <a:t>ticagrelor</a:t>
            </a:r>
            <a:r>
              <a:rPr lang="en-US" sz="2400" dirty="0"/>
              <a:t> 90 mg BID (n = 1,348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In the de-escalation arm, </a:t>
            </a:r>
            <a:r>
              <a:rPr lang="en-US" sz="2400" dirty="0" err="1"/>
              <a:t>clopidogrel</a:t>
            </a:r>
            <a:r>
              <a:rPr lang="en-US" sz="2400" dirty="0"/>
              <a:t> was administered without a loading dose.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sApp Image 2021-08-12 at 18.50.0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_2021-08-12-21-38-59-0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381000"/>
            <a:ext cx="74676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sApp Image 2021-08-12 at 18.50.0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89916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sApp Image 2021-08-12 at 18.50.05 (5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8763000" cy="647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sApp Image 2021-08-12 at 18.50.05 (3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248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PRINCIPAL FINDINGS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primary endpoint of cardiovascular death, MI, stroke, Bleeding Academic Research Consortium (BARC) bleeding 2,3, or 5, for de-escalation vs. active control between 1 and 12 months post-PCI, was: 4.6% vs. 8.2% (p for </a:t>
            </a:r>
            <a:r>
              <a:rPr lang="en-US" sz="2400" dirty="0" err="1"/>
              <a:t>noninferiority</a:t>
            </a:r>
            <a:r>
              <a:rPr lang="en-US" sz="2400" dirty="0"/>
              <a:t> &lt; 0.001, p for superiority &lt; 0.001).</a:t>
            </a:r>
          </a:p>
          <a:p>
            <a:r>
              <a:rPr lang="en-US" sz="2400" dirty="0"/>
              <a:t>Secondary outcomes:</a:t>
            </a:r>
          </a:p>
          <a:p>
            <a:r>
              <a:rPr lang="en-US" sz="2400" dirty="0"/>
              <a:t>Cardiovascular death, MI, stroke: 2.1% vs. 3.1% (p = 0.15)</a:t>
            </a:r>
          </a:p>
          <a:p>
            <a:r>
              <a:rPr lang="en-US" sz="2400" dirty="0"/>
              <a:t>BARC 2,3, or 5 bleeding: 3% vs. 5.6% (p = 0.001)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sApp Image 2021-08-12 at 18.50.04 (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457200"/>
            <a:ext cx="87630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PRIMARY ENDPOINT</a:t>
            </a:r>
            <a:endParaRPr lang="en-US" sz="3200" dirty="0"/>
          </a:p>
        </p:txBody>
      </p:sp>
      <p:pic>
        <p:nvPicPr>
          <p:cNvPr id="4" name="Content Placeholder 3" descr="WhatsApp Image 2021-08-12 at 18.50.05 (6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143000"/>
            <a:ext cx="86868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BACKGROUND &amp; RATIONALE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Potent </a:t>
            </a:r>
            <a:r>
              <a:rPr lang="en-US" sz="2400" dirty="0" smtClean="0"/>
              <a:t>P2Y12 inhibitors, </a:t>
            </a:r>
            <a:r>
              <a:rPr lang="en-US" sz="2400" dirty="0" err="1" smtClean="0"/>
              <a:t>ticagrelor</a:t>
            </a:r>
            <a:r>
              <a:rPr lang="en-US" sz="2400" dirty="0" smtClean="0"/>
              <a:t> and </a:t>
            </a:r>
            <a:r>
              <a:rPr lang="en-US" sz="2400" dirty="0" err="1" smtClean="0"/>
              <a:t>prasugrel</a:t>
            </a:r>
            <a:r>
              <a:rPr lang="en-US" sz="2400" dirty="0" smtClean="0"/>
              <a:t>, significantly reduced </a:t>
            </a:r>
            <a:r>
              <a:rPr lang="en-US" sz="2400" dirty="0" err="1" smtClean="0"/>
              <a:t>ischaemic</a:t>
            </a:r>
            <a:r>
              <a:rPr lang="en-US" sz="2400" dirty="0" smtClean="0"/>
              <a:t> events compared to </a:t>
            </a:r>
            <a:r>
              <a:rPr lang="en-US" sz="2400" dirty="0" err="1" smtClean="0"/>
              <a:t>clopidogrel</a:t>
            </a:r>
            <a:r>
              <a:rPr lang="en-US" sz="2400" dirty="0" smtClean="0"/>
              <a:t> in two </a:t>
            </a:r>
            <a:r>
              <a:rPr lang="en-US" sz="2400" dirty="0" smtClean="0"/>
              <a:t>pivotal</a:t>
            </a:r>
            <a:r>
              <a:rPr lang="en-US" sz="2400" dirty="0" smtClean="0"/>
              <a:t>, large-scale clinical trials (PLATO , TRITON TIMI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 smtClean="0"/>
              <a:t>Hence </a:t>
            </a:r>
            <a:r>
              <a:rPr lang="en-US" sz="2400" dirty="0" smtClean="0"/>
              <a:t>patients with acute myocardial </a:t>
            </a:r>
            <a:r>
              <a:rPr lang="en-US" sz="2400" dirty="0" smtClean="0"/>
              <a:t>infarction </a:t>
            </a:r>
            <a:r>
              <a:rPr lang="en-US" sz="2400" dirty="0" smtClean="0"/>
              <a:t>(AMI) undergoing </a:t>
            </a:r>
            <a:r>
              <a:rPr lang="en-US" sz="2400" dirty="0" err="1" smtClean="0"/>
              <a:t>percutaneous</a:t>
            </a:r>
            <a:r>
              <a:rPr lang="en-US" sz="2400" dirty="0" smtClean="0"/>
              <a:t> coronary intervention </a:t>
            </a:r>
            <a:r>
              <a:rPr lang="en-US" sz="2400" dirty="0" smtClean="0"/>
              <a:t>(</a:t>
            </a:r>
            <a:r>
              <a:rPr lang="en-US" sz="2400" dirty="0" smtClean="0"/>
              <a:t>PCI) are strongly recommended to take potent P2Y12 inhibitors </a:t>
            </a:r>
            <a:r>
              <a:rPr lang="en-US" sz="2400" dirty="0" smtClean="0"/>
              <a:t>preferentially </a:t>
            </a:r>
            <a:r>
              <a:rPr lang="en-US" sz="2400" dirty="0" smtClean="0"/>
              <a:t>over </a:t>
            </a:r>
            <a:r>
              <a:rPr lang="en-US" sz="2400" dirty="0" err="1" smtClean="0"/>
              <a:t>clopidogrel</a:t>
            </a:r>
            <a:r>
              <a:rPr lang="en-US" sz="2400" dirty="0" smtClean="0"/>
              <a:t> for one year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However, along with strong </a:t>
            </a:r>
            <a:r>
              <a:rPr lang="en-US" sz="2400" dirty="0" err="1" smtClean="0"/>
              <a:t>antiplatelet</a:t>
            </a:r>
            <a:r>
              <a:rPr lang="en-US" sz="2400" dirty="0" smtClean="0"/>
              <a:t> efficacy, a higher risk </a:t>
            </a:r>
            <a:r>
              <a:rPr lang="en-US" sz="2400" dirty="0" smtClean="0"/>
              <a:t>for </a:t>
            </a:r>
            <a:r>
              <a:rPr lang="en-US" sz="2400" dirty="0" smtClean="0"/>
              <a:t>bleeding was observed for potent P2Y12 inhibitors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sApp Image 2021-08-12 at 18.50.05 (4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86868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results of this trial indicate that among patients undergoing PCI for AMI and who had completed 1 month of DAPT with aspirin and </a:t>
            </a:r>
            <a:r>
              <a:rPr lang="en-US" sz="2400" dirty="0" err="1"/>
              <a:t>ticagrelor</a:t>
            </a:r>
            <a:r>
              <a:rPr lang="en-US" sz="2400" dirty="0"/>
              <a:t> uneventfully, switching to aspirin + </a:t>
            </a:r>
            <a:r>
              <a:rPr lang="en-US" sz="2400" dirty="0" err="1"/>
              <a:t>clopidogrel</a:t>
            </a:r>
            <a:r>
              <a:rPr lang="en-US" sz="2400" dirty="0"/>
              <a:t> for the next 11 months met criteria for </a:t>
            </a:r>
            <a:r>
              <a:rPr lang="en-US" sz="2400" dirty="0" err="1"/>
              <a:t>noninferiority</a:t>
            </a:r>
            <a:r>
              <a:rPr lang="en-US" sz="2400" dirty="0"/>
              <a:t> and superiority compared with continuing with aspirin + </a:t>
            </a:r>
            <a:r>
              <a:rPr lang="en-US" sz="2400" dirty="0" err="1"/>
              <a:t>ticagrelor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This was primarily driven by a reduction in major bleeding, but ischemic events were also numerically lower with a de-escalation strategy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De-escalation was performed without genotype testing or reload. </a:t>
            </a:r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 smtClean="0"/>
              <a:t>are interesting data and are likely to be clinically relevant and cost-effective.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only caveat is that this trial only included East Asian patients, so the </a:t>
            </a:r>
            <a:r>
              <a:rPr lang="en-US" sz="2400" dirty="0" err="1" smtClean="0"/>
              <a:t>generalizability</a:t>
            </a:r>
            <a:r>
              <a:rPr lang="en-US" sz="2400" dirty="0" smtClean="0"/>
              <a:t> in the United States is unclear.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81000"/>
            <a:ext cx="4953000" cy="5516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 </a:t>
            </a:r>
            <a:r>
              <a:rPr lang="en-US" sz="2400" dirty="0" smtClean="0"/>
              <a:t>bleeding events occurred predominantly during the maintenance period of </a:t>
            </a:r>
            <a:r>
              <a:rPr lang="en-US" sz="2400" dirty="0" smtClean="0"/>
              <a:t>treatment.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To </a:t>
            </a:r>
            <a:r>
              <a:rPr lang="en-US" sz="2400" dirty="0" err="1" smtClean="0"/>
              <a:t>optimise</a:t>
            </a:r>
            <a:r>
              <a:rPr lang="en-US" sz="2400" dirty="0" smtClean="0"/>
              <a:t> net clinical benefit between early </a:t>
            </a:r>
            <a:r>
              <a:rPr lang="en-US" sz="2400" dirty="0" err="1" smtClean="0"/>
              <a:t>ischaemic</a:t>
            </a:r>
            <a:r>
              <a:rPr lang="en-US" sz="2400" dirty="0" smtClean="0"/>
              <a:t> benefit </a:t>
            </a:r>
            <a:r>
              <a:rPr lang="en-US" sz="2400" dirty="0" smtClean="0"/>
              <a:t>and late bleeding risks in AMI patients, the strategy of de-escalating dual </a:t>
            </a:r>
            <a:r>
              <a:rPr lang="en-US" sz="2400" dirty="0" err="1" smtClean="0"/>
              <a:t>antiplatelet</a:t>
            </a:r>
            <a:r>
              <a:rPr lang="en-US" sz="2400" dirty="0" smtClean="0"/>
              <a:t> therapy (DAPT) </a:t>
            </a:r>
            <a:r>
              <a:rPr lang="en-US" sz="2400" dirty="0" smtClean="0"/>
              <a:t> has </a:t>
            </a:r>
            <a:r>
              <a:rPr lang="en-US" sz="2400" dirty="0" smtClean="0"/>
              <a:t>gradually emerged as an important subject.</a:t>
            </a:r>
            <a:endParaRPr lang="en-US" sz="2400" dirty="0"/>
          </a:p>
        </p:txBody>
      </p:sp>
      <p:pic>
        <p:nvPicPr>
          <p:cNvPr id="5" name="Content Placeholder 3" descr="WhatsApp Image 2021-08-12 at 18.50.05 (1)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57800" y="1219200"/>
            <a:ext cx="38862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PREVIOUS TRIALS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 smtClean="0"/>
              <a:t>PLATelet</a:t>
            </a:r>
            <a:r>
              <a:rPr lang="en-US" sz="4000" b="1" dirty="0" smtClean="0"/>
              <a:t> inhibition and patient Outcomes – (PLATO) (NEJM -2009)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/>
              <a:t>goal of the trial was to evaluate the safety and efficacy of treatment with </a:t>
            </a:r>
            <a:r>
              <a:rPr lang="en-US" sz="2400" dirty="0" err="1" smtClean="0"/>
              <a:t>ticagrelor</a:t>
            </a:r>
            <a:r>
              <a:rPr lang="en-US" sz="2400" dirty="0" smtClean="0"/>
              <a:t>, a novel reversible oral P2Y12 receptor antagonist, compared with </a:t>
            </a:r>
            <a:r>
              <a:rPr lang="en-US" sz="2400" dirty="0" err="1" smtClean="0"/>
              <a:t>clopidogrel</a:t>
            </a:r>
            <a:r>
              <a:rPr lang="en-US" sz="2400" dirty="0" smtClean="0"/>
              <a:t> among patients with an acute coronary syndrome (ACS) with or without ST-segment elevation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Patients were randomized in a double-blind manner to </a:t>
            </a:r>
            <a:r>
              <a:rPr lang="en-US" sz="2400" dirty="0" err="1" smtClean="0"/>
              <a:t>ticagrelor</a:t>
            </a:r>
            <a:r>
              <a:rPr lang="en-US" sz="2400" dirty="0" smtClean="0"/>
              <a:t> (n </a:t>
            </a:r>
            <a:r>
              <a:rPr lang="en-US" sz="2400" dirty="0" smtClean="0"/>
              <a:t>loading </a:t>
            </a:r>
            <a:r>
              <a:rPr lang="en-US" sz="2400" dirty="0" smtClean="0"/>
              <a:t>dose 180 mg followed by 90 mg twice daily) or </a:t>
            </a:r>
            <a:r>
              <a:rPr lang="en-US" sz="2400" dirty="0" err="1" smtClean="0"/>
              <a:t>clopidogrel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loading dose 300 mg followed by 75 mg daily), with study drug treatment to continue for up to 12 months.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Among patients with STE or non-STE ACS, treatment with the novel reversible oral P2Y12 receptor antagonist </a:t>
            </a:r>
            <a:r>
              <a:rPr lang="en-US" sz="2400" dirty="0" err="1" smtClean="0"/>
              <a:t>ticagrelor</a:t>
            </a:r>
            <a:r>
              <a:rPr lang="en-US" sz="2400" dirty="0" smtClean="0"/>
              <a:t> significantly reduced the composite endpoint of death from vascular causes, MI, or stroke by 12 months compared with </a:t>
            </a:r>
            <a:r>
              <a:rPr lang="en-US" sz="2400" dirty="0" err="1" smtClean="0"/>
              <a:t>clopidogrel</a:t>
            </a:r>
            <a:r>
              <a:rPr lang="en-US" sz="2400" dirty="0" smtClean="0"/>
              <a:t>, without an excess in the primary safety endpoint of major bleeding.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8903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TRIAL TO ASSESS IMPROVEMENT IN THERAPEUTIC OUTCOMES BY OPTIMIZING PLATELET INHIBITION WITH PRASUGREL–THROMBOLYSIS IN MYOCARDIAL INFARCTION  - TRITON-TIMI (NEJM 2007)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goal of the trial was to evaluate treatment with a novel </a:t>
            </a:r>
            <a:r>
              <a:rPr lang="en-US" sz="2400" dirty="0" err="1" smtClean="0"/>
              <a:t>thienopyridine</a:t>
            </a:r>
            <a:r>
              <a:rPr lang="en-US" sz="2400" dirty="0" smtClean="0"/>
              <a:t>, </a:t>
            </a:r>
            <a:r>
              <a:rPr lang="en-US" sz="2400" dirty="0" err="1" smtClean="0"/>
              <a:t>prasugrel</a:t>
            </a:r>
            <a:r>
              <a:rPr lang="en-US" sz="2400" dirty="0" smtClean="0"/>
              <a:t>, compared with </a:t>
            </a:r>
            <a:r>
              <a:rPr lang="en-US" sz="2400" dirty="0" err="1" smtClean="0"/>
              <a:t>clopidogrel</a:t>
            </a:r>
            <a:r>
              <a:rPr lang="en-US" sz="2400" dirty="0" smtClean="0"/>
              <a:t> among patients undergoing planned </a:t>
            </a:r>
            <a:r>
              <a:rPr lang="en-US" sz="2400" dirty="0" err="1" smtClean="0"/>
              <a:t>percutaneous</a:t>
            </a:r>
            <a:r>
              <a:rPr lang="en-US" sz="2400" dirty="0" smtClean="0"/>
              <a:t> coronary intervention (PCI) for an acute coronary syndromes (ACS</a:t>
            </a:r>
            <a:r>
              <a:rPr lang="en-US" sz="2400" dirty="0" smtClean="0"/>
              <a:t>).</a:t>
            </a:r>
          </a:p>
          <a:p>
            <a:endParaRPr lang="en-US" sz="2400" dirty="0" smtClean="0"/>
          </a:p>
          <a:p>
            <a:r>
              <a:rPr lang="en-US" sz="2400" dirty="0" smtClean="0"/>
              <a:t>The study </a:t>
            </a:r>
            <a:r>
              <a:rPr lang="en-US" sz="2400" dirty="0" smtClean="0"/>
              <a:t>demonstrated that use of an agent that confers greater platelet </a:t>
            </a:r>
            <a:r>
              <a:rPr lang="en-US" sz="2400" dirty="0" smtClean="0"/>
              <a:t>inhibition(</a:t>
            </a:r>
            <a:r>
              <a:rPr lang="en-US" sz="2400" dirty="0" err="1" smtClean="0"/>
              <a:t>prasugrel</a:t>
            </a:r>
            <a:r>
              <a:rPr lang="en-US" sz="2400" dirty="0" smtClean="0"/>
              <a:t>) </a:t>
            </a:r>
            <a:r>
              <a:rPr lang="en-US" sz="2400" dirty="0" smtClean="0"/>
              <a:t>was associated with a reduction in ischemic events as compared with </a:t>
            </a:r>
            <a:r>
              <a:rPr lang="en-US" sz="2400" dirty="0" err="1" smtClean="0"/>
              <a:t>clopidogrel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However, </a:t>
            </a:r>
            <a:r>
              <a:rPr lang="en-US" sz="2400" dirty="0" smtClean="0"/>
              <a:t>with </a:t>
            </a:r>
            <a:r>
              <a:rPr lang="en-US" sz="2400" dirty="0" smtClean="0"/>
              <a:t>greater platelet inhibition, there was a significant excess of bleeding events in the </a:t>
            </a:r>
            <a:r>
              <a:rPr lang="en-US" sz="2400" dirty="0" err="1" smtClean="0"/>
              <a:t>prasugrel</a:t>
            </a:r>
            <a:r>
              <a:rPr lang="en-US" sz="2400" dirty="0" smtClean="0"/>
              <a:t> group, including life-threatening and fatal bleeding. 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1349</Words>
  <Application>Microsoft Office PowerPoint</Application>
  <PresentationFormat>On-screen Show (4:3)</PresentationFormat>
  <Paragraphs>84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TicAgrelor versus cLOpidogrel in Stabilized patients with Acute Myocardial Infarction</vt:lpstr>
      <vt:lpstr>Slide 2</vt:lpstr>
      <vt:lpstr>BACKGROUND &amp; RATIONALE</vt:lpstr>
      <vt:lpstr>Slide 4</vt:lpstr>
      <vt:lpstr>PREVIOUS TRIALS</vt:lpstr>
      <vt:lpstr>PLATelet inhibition and patient Outcomes – (PLATO) (NEJM -2009) </vt:lpstr>
      <vt:lpstr>Slide 7</vt:lpstr>
      <vt:lpstr>TRIAL TO ASSESS IMPROVEMENT IN THERAPEUTIC OUTCOMES BY OPTIMIZING PLATELET INHIBITION WITH PRASUGREL–THROMBOLYSIS IN MYOCARDIAL INFARCTION  - TRITON-TIMI (NEJM 2007) </vt:lpstr>
      <vt:lpstr>Slide 9</vt:lpstr>
      <vt:lpstr>TICAGRELOR WITH OR WITHOUT ASPIRIN IN ACUTECORONARY SYNDROME AFTER PCI – TICO (ACC -2020) </vt:lpstr>
      <vt:lpstr>TICAGRELOR WITH ASPIRIN OR ALONE IN HIGH-RISK PATIENTS AFTER CORONARY INTERVENTION - TWILIGHT </vt:lpstr>
      <vt:lpstr>SHORT AND OPTIMAL DURATION OF DUAL ANTIPLATELET THERAPY AFTER EVEROLIMUS-ELUTING COBALT-CHROMIUM STENT-2 - STOPDAPT2 JAMA 2019 </vt:lpstr>
      <vt:lpstr>Slide 13</vt:lpstr>
      <vt:lpstr>TESTING RESPONSIVENESS TO PLATELET INHIBITION ON CHRONIC ANTIPLATELET TREATMENT FOR ACUTE CORONARY SYNDROMES - TROPICAL-ACS (EUR HEART JOURNAL 2019) </vt:lpstr>
      <vt:lpstr>Slide 15</vt:lpstr>
      <vt:lpstr>TIMING OF PLATELET INHIBITION AFTER ACUTE CORONARY SYNDROME – TOPIC EUR HEART JOURNAL 2017</vt:lpstr>
      <vt:lpstr>CYP2C19 GENOTYPE-GUIDED ANTIPLATELET THERAPY IN ST-SEGMENT ELEVATION MYOCARDIAL INFARCTION PATIENTS – PATIENT OUTCOME AFTER PRIMARY PCI - POPULAR GENETICS (NEJM 2019) </vt:lpstr>
      <vt:lpstr>Slide 18</vt:lpstr>
      <vt:lpstr>Slide 19</vt:lpstr>
      <vt:lpstr>AIM</vt:lpstr>
      <vt:lpstr>STUDY DESIGN</vt:lpstr>
      <vt:lpstr>Slide 22</vt:lpstr>
      <vt:lpstr>Slide 23</vt:lpstr>
      <vt:lpstr>Slide 24</vt:lpstr>
      <vt:lpstr>Slide 25</vt:lpstr>
      <vt:lpstr>Slide 26</vt:lpstr>
      <vt:lpstr>PRINCIPAL FINDINGS</vt:lpstr>
      <vt:lpstr>Slide 28</vt:lpstr>
      <vt:lpstr>PRIMARY ENDPOINT</vt:lpstr>
      <vt:lpstr>Slide 30</vt:lpstr>
      <vt:lpstr>RESULTS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</dc:creator>
  <cp:lastModifiedBy>KM</cp:lastModifiedBy>
  <cp:revision>16</cp:revision>
  <dcterms:created xsi:type="dcterms:W3CDTF">2021-08-12T13:17:17Z</dcterms:created>
  <dcterms:modified xsi:type="dcterms:W3CDTF">2021-08-23T17:35:49Z</dcterms:modified>
</cp:coreProperties>
</file>